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70" r:id="rId6"/>
    <p:sldId id="260" r:id="rId7"/>
    <p:sldId id="267" r:id="rId8"/>
    <p:sldId id="261" r:id="rId9"/>
    <p:sldId id="262" r:id="rId10"/>
    <p:sldId id="259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06"/>
    <p:restoredTop sz="94493"/>
  </p:normalViewPr>
  <p:slideViewPr>
    <p:cSldViewPr snapToGrid="0">
      <p:cViewPr varScale="1">
        <p:scale>
          <a:sx n="111" d="100"/>
          <a:sy n="111" d="100"/>
        </p:scale>
        <p:origin x="2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4D42-99A2-1D88-FE5E-A835BCA17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D5897-5ECD-2FA2-09A8-FAE245FE54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6965B-9701-8F8D-AE0F-7B2C0E11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B1C3F-F126-BEB8-C920-91B061E7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164F5-2933-F57B-1517-37DA301D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5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16B6A-B6E7-3D73-ECE9-55523515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D5F00-5BB5-F726-7EF8-B0E9C5874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7F402-3D5C-00B3-870E-CE9FE1E2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91B85-B0FC-ADF6-88B4-2D5F2E34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1B591-414A-8DBF-9456-370284AB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6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2A184-BFD9-05C5-D1F1-CC86BCEB5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50E0E-D425-CB86-B644-11298DD32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C760-134C-B5DA-81E2-FC31891C9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D6228-EDB4-6BB1-449D-8714705A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E754D-8491-EFDE-B847-4D91BEC7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4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54518-DE11-EFFB-2B55-790836D2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88420-D892-8FE0-F0B2-971B1D215D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CF8EA-6637-3E3A-647D-26FB21E5F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311F4-042C-153E-DF75-918F84C05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A4A29-FEB3-4642-174E-BC215313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A2F22-23BA-044A-BC33-E50E0FDF8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95D93-8E32-205E-8354-FCDC08C0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B1BAFB-18C0-5B47-53C1-F77F95047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21131-08AD-FAEB-FF12-28FE9768F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5B0CDD-E2A6-202E-F743-2AF14C7D44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AC952A-3854-BB47-E681-52144A716E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C26AFE-71A2-093E-E820-308C7835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6FB2B3-9381-14B2-110D-FB11790A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6A3D63-BDAE-9F0C-F362-CB907878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3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5548-DBA9-398B-D6ED-1687AE4BF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9E0F47-1A40-9A6E-926B-D816FBFE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064CB-C39A-4CC1-A6D8-96C5415A2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2C982-3F0B-DB97-FC36-9F443EAC1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6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589170-65AF-EA71-142A-BC76A097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E6094-88C4-A179-1F9E-A03CF36CC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2B171-3567-7ECF-6BF1-ADA3C131C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9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219B0-5718-97DA-7510-C68408789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CE49D-019B-9DB2-3125-19EF6134B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3A59A-54C2-6326-6909-8EF52A6E3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B6960-915F-26C7-E130-3C5560E03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7BF9A-871F-F748-F704-7F9D258D9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1F90B-A368-9257-E74E-71475530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1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13D87-08CD-4C82-4A6A-B4368F970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3EB306-ECDD-269D-DD2F-50B057380F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25C72-9BEA-2335-B42B-089F72A46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5A402-32E4-C674-B598-CBB19D8FB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6E0C2-1D28-6A65-0FCB-9B08CDD6E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183CD-E8A3-89DE-4835-F98A8A22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5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53713-AD81-25A5-69E9-75490B609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CCE02-33CA-EFE5-72A6-0DA66E1D2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61718-C6F4-52A8-E922-CA372F3B7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9F3B9-BBBD-7AC7-1BC5-E0A2AFF6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4E648-7D3D-278E-8C86-17273A51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0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B1A086-5831-AE9A-983A-6DC0FC2FD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36F8F9-7C27-988F-49A1-242F63BCE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CD8AE-B3CD-E936-2781-D682A07C4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B61AF-D2C4-BD92-418F-6EA126843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CCDF9-8508-02A8-4933-2D476F26C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08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81126F-D989-0B58-40EA-0B594D65F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D0640-1A43-3384-9963-34E20C052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4C152-5B07-1849-0372-8EBA037451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8E36A-D5E9-6646-8787-CCF57C81B78E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01C78-8D46-C753-44C1-A6E0FE693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2AE7B-58E2-4C2E-96F9-2196C7E4C1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92ED1C-1213-8645-87F4-C2019484D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4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A8A3A3-FCFA-29F6-E9E6-BFFC25BF9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27583"/>
            <a:ext cx="9144000" cy="1655762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PN-IV-P6-6.1-CoEx-2024-0141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Societal impact zone; 4.5 New tools technologies and digital solutions for a healthy society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D1864A-E2E5-6660-09F3-D124C73D74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708" y="5156200"/>
            <a:ext cx="1422400" cy="142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E9649F-7190-8130-E245-D67B7D9B9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8120" y="3988380"/>
            <a:ext cx="8204200" cy="2705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70A217-A0C6-C825-78FF-A2BD83EE4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245" y="158369"/>
            <a:ext cx="573151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14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DC08-6D4E-CA2F-5E23-C6C3F9CA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2257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Aim: to harness and integrate cutting-edge technological advancements in neuropathology, genetics/epigenetics, neuro-engineering and artificial intelligence, intertwining next generation novel and state-of-the-art pre-clinical models and clinical trials to unlock new avenues of translational research with measurable positive impact on the diagnosis, prognosis and treatment of neurological conditions </a:t>
            </a:r>
          </a:p>
        </p:txBody>
      </p:sp>
      <p:pic>
        <p:nvPicPr>
          <p:cNvPr id="4" name="Picture 3" descr="A diagram of a pilot clinical trials&#10;&#10;Description automatically generated">
            <a:extLst>
              <a:ext uri="{FF2B5EF4-FFF2-40B4-BE49-F238E27FC236}">
                <a16:creationId xmlns:a16="http://schemas.microsoft.com/office/drawing/2014/main" id="{85D36F77-7ECD-0688-F1AF-9AC39606C2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8109" y="1917382"/>
            <a:ext cx="4987635" cy="498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34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F60C-3685-25AE-AEEC-BECEC606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6DAAF-2911-C694-DE63-703D9FF30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61645"/>
            <a:ext cx="10515600" cy="391078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Neurological diseases represent the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most major cause of disability in the world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the third in Europe (after cardiovascular diseases and cancer) </a:t>
            </a:r>
          </a:p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national dementia strategy and 600,000 living with dementia in Romania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Cost of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treaments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Romania is highest in Europe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tumours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(14%) top the cancer diagnosis of the Romanian pediatric population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highest mortality rate in Europe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TBI is the main cause of death in people under 40 years old, incidence: 300 cases /100,000 citizens.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8 minutes a Romanian has a TBI.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Romania has one of the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incidences of stroke and highest mortality rate due to brain </a:t>
            </a:r>
            <a:r>
              <a:rPr lang="en-US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haemorrhages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Europe.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DE84177-54C3-8F2E-4857-2529F2A8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8896467" y="-234059"/>
            <a:ext cx="1869992" cy="250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0021">
            <a:extLst>
              <a:ext uri="{FF2B5EF4-FFF2-40B4-BE49-F238E27FC236}">
                <a16:creationId xmlns:a16="http://schemas.microsoft.com/office/drawing/2014/main" id="{1A509DBA-15C6-D9DC-241E-D6FD24A96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>
            <a:off x="1123457" y="-444589"/>
            <a:ext cx="1846795" cy="2851107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1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CC005-E185-9DC4-C8BA-9BEA2BB7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407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20EE-EBD8-4D8D-9775-DDD866B16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3508"/>
            <a:ext cx="10515600" cy="4671716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Grigore T. Popa University of Medicine and Pharmacy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Iași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through Advanced Center of Research-Development in Experimental Medicine (CEMEX)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Transylvania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Brașov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"Victor Babeș" National Institute of Pathology, Bucharest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"Iuliu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Hatieganu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 University of Medicine and Pharmacy Cluj-Napoca,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Emergency County Clinical Hospital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Târgu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Mureș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476A2-EEAD-3BF6-D386-3D3A3B8C5C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1118" y="4554192"/>
            <a:ext cx="2335645" cy="14107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21EF4-A0A8-ED18-2BCD-DB551A1C4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546" y="2438767"/>
            <a:ext cx="1775829" cy="686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23CE63-81DB-CC3A-6762-BFAD9DDE95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600" y="5683160"/>
            <a:ext cx="3606800" cy="584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1F1D2-1390-C78A-724D-DCD726A719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188" y="3141503"/>
            <a:ext cx="1995055" cy="9077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9DA75B6-3D1C-C3A2-D58D-445C9A54B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0172" y="1371316"/>
            <a:ext cx="40132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213DDC-221B-E124-C44A-E2B4CA10B6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014" y="1299759"/>
            <a:ext cx="2209090" cy="114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5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43D640-58A6-95B1-D3BD-30EE57CB6105}"/>
              </a:ext>
            </a:extLst>
          </p:cNvPr>
          <p:cNvSpPr txBox="1"/>
          <p:nvPr/>
        </p:nvSpPr>
        <p:spPr>
          <a:xfrm>
            <a:off x="613458" y="636608"/>
            <a:ext cx="1155938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Key persons: Roxana Carare, Irina </a:t>
            </a:r>
            <a:r>
              <a:rPr lang="en-US" dirty="0" err="1"/>
              <a:t>Mohorianu</a:t>
            </a:r>
            <a:r>
              <a:rPr lang="en-US" dirty="0"/>
              <a:t>, Mark Slevin, Romeo Racz</a:t>
            </a:r>
          </a:p>
          <a:p>
            <a:endParaRPr lang="en-US" dirty="0"/>
          </a:p>
          <a:p>
            <a:r>
              <a:rPr lang="en-US" dirty="0"/>
              <a:t>Management of project: Nicoleta Suciu</a:t>
            </a:r>
          </a:p>
          <a:p>
            <a:endParaRPr lang="en-US" dirty="0"/>
          </a:p>
          <a:p>
            <a:r>
              <a:rPr lang="en-US" dirty="0"/>
              <a:t>Scientific Council: Kevin O’Neill (neurosurgery), Raj Kalaria (neuropathology), Britta Englehardt (neuroimmunology),</a:t>
            </a:r>
          </a:p>
          <a:p>
            <a:r>
              <a:rPr lang="en-US" dirty="0"/>
              <a:t>Mo </a:t>
            </a:r>
            <a:r>
              <a:rPr lang="en-US" dirty="0" err="1"/>
              <a:t>Al’Onaizi</a:t>
            </a:r>
            <a:r>
              <a:rPr lang="en-US" dirty="0"/>
              <a:t> (neuro metabolism)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Mentors: Ajay Verma (biotechnology, industrial partner), Stefano Pluchino (bioinformatics).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30673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55CBA-27B0-AF8E-A21F-41E4E687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1:Assessment of Unmet Needs in common neurodegenerative and neurovascular diseases including head injury.</a:t>
            </a:r>
            <a:b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partners participate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6AE4F-DEB9-A38D-66FB-A30E26E152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Biological: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retrieval and cross-assessment of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sequencing and imaging high throughput datasets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literature review of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engineering-driven approaches for targeted delivery of drugs.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leading to a scalable and generalizable framework permitting the integration of heterogeneous sequencing and imaging data ;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AI/ML-driven identification of common patterns and specific differences for major disease models.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91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03A99D-361D-529E-DC1A-B26DDA406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28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Neurological diseases across the lifespan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77A541-9548-F7AD-7AAE-16150DDFD196}"/>
              </a:ext>
            </a:extLst>
          </p:cNvPr>
          <p:cNvSpPr txBox="1"/>
          <p:nvPr/>
        </p:nvSpPr>
        <p:spPr>
          <a:xfrm>
            <a:off x="3049929" y="686512"/>
            <a:ext cx="60998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brains: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Paediatric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brain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tumours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TBI, Multiple Sclerosis, Parkinson’s disease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Aged brains: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Alzheimer’s disease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213B40-27CD-D5B3-B6F8-D1E85C6000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4894" y="2318827"/>
            <a:ext cx="6207106" cy="40478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BB97ED-6CFE-63AC-D29C-228A409A73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99" y="2380819"/>
            <a:ext cx="5208722" cy="29963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9A399A-33C2-C828-14A5-84AD5082E8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190" y="106910"/>
            <a:ext cx="9525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63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7DC4-C0BE-A033-A478-1D2D1D65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6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2: Creation of a national and multi-national clinical trials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co-ordination of cross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neurological investigations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9DA7-64F4-9443-D9F8-1F404B279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458" y="1640430"/>
            <a:ext cx="10740342" cy="178567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Creation of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NeuRoBank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blood, CSF, tissue (surgical, postmortem).</a:t>
            </a:r>
          </a:p>
          <a:p>
            <a:r>
              <a:rPr lang="en-US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Novel biomarkers. Pre-market evaluation of new potential therapeutics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pharmacologics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06F8742-695D-0FAA-29C1-EE8751D39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901548"/>
            <a:ext cx="12192000" cy="409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165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61C39-A232-85C2-43D2-3B53DE45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18" y="-173798"/>
            <a:ext cx="11617966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3: Pre-clinical development, modelling, interpretation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A846F8-E508-27E6-F7CA-A509563803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18" y="693869"/>
            <a:ext cx="2817091" cy="12817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160F0A-3BD6-EEFF-38B6-6A40C5DA51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32" y="2741807"/>
            <a:ext cx="4015853" cy="36123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48671B-4247-02AD-C556-2A3CB5B20B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435" y="2602322"/>
            <a:ext cx="3403332" cy="37907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04C80A-A3BA-4511-C02E-58D782E024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853" y="3222255"/>
            <a:ext cx="4597631" cy="263815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571BF11-CC78-D863-6084-DB45BE171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0172" y="813377"/>
            <a:ext cx="40132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A13A35-F48F-A53E-5C84-D24D6FFFDD4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014" y="741820"/>
            <a:ext cx="2209090" cy="1142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8285C3-B7D7-FAB2-C80A-FF9CC6E92D3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440" y="878668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61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E8A565-0AE4-FEA2-168C-97877B6A9C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022" y="1135801"/>
            <a:ext cx="7849320" cy="54173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F352FB-1F45-1F3B-8F32-285E6D31B056}"/>
              </a:ext>
            </a:extLst>
          </p:cNvPr>
          <p:cNvSpPr txBox="1"/>
          <p:nvPr/>
        </p:nvSpPr>
        <p:spPr>
          <a:xfrm>
            <a:off x="1330906" y="304804"/>
            <a:ext cx="9517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Example: development of new preclinical models such as organoids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testing biomarkers and new therapeutics in dementia</a:t>
            </a:r>
          </a:p>
        </p:txBody>
      </p:sp>
    </p:spTree>
    <p:extLst>
      <p:ext uri="{BB962C8B-B14F-4D97-AF65-F5344CB8AC3E}">
        <p14:creationId xmlns:p14="http://schemas.microsoft.com/office/powerpoint/2010/main" val="129405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037D6-C2F8-0087-1D06-CC0DCDDE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477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 4. Enhancing Neurotechnology with Advanced Devices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1BBDE0-5050-D46D-4B8B-3B195784929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380" y="650930"/>
            <a:ext cx="10127063" cy="3468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7C0B16-C8B2-591C-2EB2-FD5E52F868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4630" y="3518702"/>
            <a:ext cx="3207002" cy="29689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F28770-7CBE-3B79-99CA-20421C57E2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5570" y="3614773"/>
            <a:ext cx="4993510" cy="29726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ACD4CE-8210-AC1D-D08C-39A3376231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8936" y="1377376"/>
            <a:ext cx="3606800" cy="584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4319EFD-A66B-2B20-9013-8C428F2378F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1118" y="1954400"/>
            <a:ext cx="2335645" cy="141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90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.png" descr="A blue rectangle with white arrows&#10;&#10;Description automatically generated">
            <a:extLst>
              <a:ext uri="{FF2B5EF4-FFF2-40B4-BE49-F238E27FC236}">
                <a16:creationId xmlns:a16="http://schemas.microsoft.com/office/drawing/2014/main" id="{D87E3003-B62A-F112-3AFA-C999F3BF91E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67" y="299865"/>
            <a:ext cx="10905066" cy="19356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F9A7DE-9DA3-5280-A82C-D8DE26F544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097" y="2411787"/>
            <a:ext cx="6477000" cy="39631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D8631C6-25B6-1407-0E54-FE94338449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9060" y="2235512"/>
            <a:ext cx="7072902" cy="405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38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DC2221-AB26-3B2A-93C0-8CE4FD4B40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987" y="635430"/>
            <a:ext cx="3730482" cy="2588217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6F2357-A43C-6444-CE4C-20FB5B2CF4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9492" y="621746"/>
            <a:ext cx="3492292" cy="26192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2CD177-7713-187B-04FD-DF893D1F36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170" y="584090"/>
            <a:ext cx="3492292" cy="26192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9401DF-5F2E-534A-EA70-DB85F36228A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960" y="3603357"/>
            <a:ext cx="5670228" cy="31895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6D3BD3-CED4-598F-3444-F2B0B6FB6C1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9735" y="3565041"/>
            <a:ext cx="4790267" cy="31935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D172862-FE1F-1691-968B-C515822952FE}"/>
              </a:ext>
            </a:extLst>
          </p:cNvPr>
          <p:cNvSpPr txBox="1"/>
          <p:nvPr/>
        </p:nvSpPr>
        <p:spPr>
          <a:xfrm>
            <a:off x="1201413" y="139680"/>
            <a:ext cx="9551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NeuRoX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drives innovation to improve brain health and restore hope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EE7F2C-BE0E-74F7-0F9D-7F55269E6534}"/>
              </a:ext>
            </a:extLst>
          </p:cNvPr>
          <p:cNvSpPr txBox="1"/>
          <p:nvPr/>
        </p:nvSpPr>
        <p:spPr>
          <a:xfrm>
            <a:off x="184769" y="3185752"/>
            <a:ext cx="11973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NeuRoX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where the first efficient cure for a neurological disease has been discovered  </a:t>
            </a:r>
          </a:p>
        </p:txBody>
      </p:sp>
    </p:spTree>
    <p:extLst>
      <p:ext uri="{BB962C8B-B14F-4D97-AF65-F5344CB8AC3E}">
        <p14:creationId xmlns:p14="http://schemas.microsoft.com/office/powerpoint/2010/main" val="2241403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3733</TotalTime>
  <Words>514</Words>
  <Application>Microsoft Macintosh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Aim: to harness and integrate cutting-edge technological advancements in neuropathology, genetics/epigenetics, neuro-engineering and artificial intelligence, intertwining next generation novel and state-of-the-art pre-clinical models and clinical trials to unlock new avenues of translational research with measurable positive impact on the diagnosis, prognosis and treatment of neurological conditions </vt:lpstr>
      <vt:lpstr>Rationale</vt:lpstr>
      <vt:lpstr>Partners</vt:lpstr>
      <vt:lpstr>PowerPoint Presentation</vt:lpstr>
      <vt:lpstr>Objective 1:Assessment of Unmet Needs in common neurodegenerative and neurovascular diseases including head injury. All partners participate</vt:lpstr>
      <vt:lpstr>Neurological diseases across the lifespan</vt:lpstr>
      <vt:lpstr>Objective 2: Creation of a national and multi-national clinical trials centre and co-ordination of cross centre neurological investigations </vt:lpstr>
      <vt:lpstr>Objective 3: Pre-clinical development, modelling, interpretation</vt:lpstr>
      <vt:lpstr>PowerPoint Presentation</vt:lpstr>
      <vt:lpstr>Objective 4. Enhancing Neurotechnology with Advanced Devices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Roxi Carare</dc:creator>
  <cp:lastModifiedBy>Roxi Carare</cp:lastModifiedBy>
  <cp:revision>81</cp:revision>
  <dcterms:created xsi:type="dcterms:W3CDTF">2025-05-18T05:44:32Z</dcterms:created>
  <dcterms:modified xsi:type="dcterms:W3CDTF">2026-10-05T12:14:27Z</dcterms:modified>
</cp:coreProperties>
</file>